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73" r:id="rId6"/>
    <p:sldId id="274" r:id="rId7"/>
    <p:sldId id="264" r:id="rId8"/>
    <p:sldId id="268" r:id="rId9"/>
    <p:sldId id="271" r:id="rId10"/>
    <p:sldId id="272" r:id="rId11"/>
    <p:sldId id="261" r:id="rId12"/>
    <p:sldId id="262" r:id="rId13"/>
    <p:sldId id="263" r:id="rId14"/>
    <p:sldId id="277" r:id="rId15"/>
    <p:sldId id="267" r:id="rId16"/>
    <p:sldId id="265" r:id="rId17"/>
    <p:sldId id="266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AB8B4-92C8-2845-997F-A18A4F7A3ECA}" v="71" dt="2025-05-15T00:15:09.191"/>
    <p1510:client id="{818E8DED-4950-C249-B5A8-5F6AF691A57D}" v="243" dt="2025-05-15T00:11:36.593"/>
    <p1510:client id="{A63226AE-D697-70F4-1134-B4461EA08A48}" v="186" dt="2025-05-15T00:10:42.216"/>
    <p1510:client id="{D8DA5120-A87D-F88F-E57F-FA9221C33BAC}" v="25" dt="2025-05-14T19:20:30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03" d="100"/>
          <a:sy n="103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utavirtdatapt-vqi5414.slack.com/files/U080LC414DC/F08RMH239S6/project_4_price_retention_viz.twb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007841-5705-1494-A648-50EC71C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US" sz="3000" b="1">
                <a:latin typeface="Arial Narrow" panose="020B0604020202020204" pitchFamily="34" charset="0"/>
                <a:cs typeface="Arial Narrow" panose="020B0604020202020204" pitchFamily="34" charset="0"/>
              </a:rPr>
              <a:t>Revving Up Resale: A Machine Learning Approach to Used Car Valuation.</a:t>
            </a:r>
            <a:br>
              <a:rPr lang="en-US" sz="3000" b="1"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3000" b="1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69D9D-C212-6D4B-31BF-605BCB911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Contributors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Alex Vallone, Dela Dadfarnia, Jyoti Mittal, Greg Knowles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66F23175-9B64-AA8A-09F2-62FD98B9AB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071" r="11233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3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02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5FE83-96FD-F686-EE33-B79E20D9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cap="none">
                <a:solidFill>
                  <a:srgbClr val="FFFFFF"/>
                </a:solidFill>
                <a:latin typeface="Arial Narrow"/>
              </a:rPr>
              <a:t>Conclusion</a:t>
            </a:r>
            <a:r>
              <a:rPr lang="en-US" sz="3600">
                <a:solidFill>
                  <a:srgbClr val="FFFFFF"/>
                </a:solidFill>
                <a:latin typeface="Arial Narrow"/>
              </a:rPr>
              <a:t>?</a:t>
            </a:r>
          </a:p>
        </p:txBody>
      </p:sp>
      <p:sp useBgFill="1">
        <p:nvSpPr>
          <p:cNvPr id="104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erson drinking from a cup&#10;&#10;AI-generated content may be incorrect.">
            <a:extLst>
              <a:ext uri="{FF2B5EF4-FFF2-40B4-BE49-F238E27FC236}">
                <a16:creationId xmlns:a16="http://schemas.microsoft.com/office/drawing/2014/main" id="{0C809AA3-AE61-468E-CF72-2319C1AB6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988" y="1883906"/>
            <a:ext cx="4635583" cy="30942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E89D2-A94A-01A2-60DF-19F74FAC1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This project demonstrated a successful machine learning pipeline for used car price prediction. With two models grading at 85%!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rgbClr val="FFFFFF"/>
              </a:solidFill>
              <a:latin typeface="Arial Narrow"/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- Engineered features like `</a:t>
            </a:r>
            <a:r>
              <a:rPr lang="en-US" sz="1200" err="1">
                <a:solidFill>
                  <a:srgbClr val="FFFFFF"/>
                </a:solidFill>
                <a:latin typeface="Arial Narrow"/>
              </a:rPr>
              <a:t>car_age</a:t>
            </a:r>
            <a:r>
              <a:rPr lang="en-US" sz="1200">
                <a:solidFill>
                  <a:srgbClr val="FFFFFF"/>
                </a:solidFill>
                <a:latin typeface="Arial Narrow"/>
              </a:rPr>
              <a:t>`, `</a:t>
            </a:r>
            <a:r>
              <a:rPr lang="en-US" sz="1200" err="1">
                <a:solidFill>
                  <a:srgbClr val="FFFFFF"/>
                </a:solidFill>
                <a:latin typeface="Arial Narrow"/>
              </a:rPr>
              <a:t>engine_hp</a:t>
            </a:r>
            <a:r>
              <a:rPr lang="en-US" sz="1200">
                <a:solidFill>
                  <a:srgbClr val="FFFFFF"/>
                </a:solidFill>
                <a:latin typeface="Arial Narrow"/>
              </a:rPr>
              <a:t>`, `milage` were key.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- Log-transform of price improved model accuracy.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- Visualizations revealed real-world pricing trends.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- Tuned Random Forest was the top-performing model.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rgbClr val="FFFFFF"/>
              </a:solidFill>
              <a:latin typeface="Arial Narrow"/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latin typeface="Arial Narrow"/>
              </a:rPr>
              <a:t>The final model provides valuable insights into how depreciation, mileage, and fuel type influence resale value — ideal for dealers, insurers, or resale platforms.</a:t>
            </a:r>
          </a:p>
        </p:txBody>
      </p:sp>
    </p:spTree>
    <p:extLst>
      <p:ext uri="{BB962C8B-B14F-4D97-AF65-F5344CB8AC3E}">
        <p14:creationId xmlns:p14="http://schemas.microsoft.com/office/powerpoint/2010/main" val="411002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79C14-92AE-AB3B-F336-A1A183F1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2FC1-5AFA-36FD-0186-09EAACAD2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0552" y="823260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Question 3: Which manufacturers or models offer the best power (HP/EP) to price ratio? ML – Ratio/Clustering</a:t>
            </a:r>
            <a:br>
              <a:rPr lang="en-US" sz="1600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4000" b="1" cap="none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Picture 3" descr="A chart of a power consumption&#10;&#10;Description automatically generated with medium confidence">
            <a:extLst>
              <a:ext uri="{FF2B5EF4-FFF2-40B4-BE49-F238E27FC236}">
                <a16:creationId xmlns:a16="http://schemas.microsoft.com/office/drawing/2014/main" id="{3A2BDFC5-517C-52CA-5A90-06143561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48" y="3549408"/>
            <a:ext cx="5079956" cy="24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94DB-6B21-00CA-7047-57A58634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</a:t>
            </a:r>
            <a:r>
              <a:rPr lang="en-US">
                <a:ea typeface="+mj-lt"/>
                <a:cs typeface="+mj-lt"/>
              </a:rPr>
              <a:t> does the power-to-price ratio reveal about luxury brands compared to others?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 descr="A graph of a number of cars&#10;&#10;Description automatically generated">
            <a:extLst>
              <a:ext uri="{FF2B5EF4-FFF2-40B4-BE49-F238E27FC236}">
                <a16:creationId xmlns:a16="http://schemas.microsoft.com/office/drawing/2014/main" id="{F9A88E54-C995-DD7D-1988-2CD3AD4A0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0" y="2191524"/>
            <a:ext cx="4748549" cy="3164432"/>
          </a:xfrm>
        </p:spPr>
      </p:pic>
      <p:pic>
        <p:nvPicPr>
          <p:cNvPr id="5" name="Picture 4" descr="A graph showing the top 15 brands by power to price ratio&#10;&#10;AI-generated content may be incorrect.">
            <a:extLst>
              <a:ext uri="{FF2B5EF4-FFF2-40B4-BE49-F238E27FC236}">
                <a16:creationId xmlns:a16="http://schemas.microsoft.com/office/drawing/2014/main" id="{896E5BF8-0B99-4430-F9BF-8FDFD43C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479" y="2097865"/>
            <a:ext cx="6986975" cy="31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3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E8C7-27E9-A7B3-D6F0-A8CF93AE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49" y="272737"/>
            <a:ext cx="3726755" cy="1600233"/>
          </a:xfrm>
        </p:spPr>
        <p:txBody>
          <a:bodyPr/>
          <a:lstStyle/>
          <a:p>
            <a:r>
              <a:rPr lang="en-US" b="1"/>
              <a:t>Power-to-Price</a:t>
            </a:r>
            <a:r>
              <a:rPr lang="en-US" b="1">
                <a:ea typeface="+mj-lt"/>
                <a:cs typeface="+mj-lt"/>
              </a:rPr>
              <a:t> by Vehicle Age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 descr="A graph of a graph showing the average power to price ratio&#10;&#10;AI-generated content may be incorrect.">
            <a:extLst>
              <a:ext uri="{FF2B5EF4-FFF2-40B4-BE49-F238E27FC236}">
                <a16:creationId xmlns:a16="http://schemas.microsoft.com/office/drawing/2014/main" id="{FFB02C4B-2B8C-2FF0-84AD-3BFD8FA3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52" y="2303916"/>
            <a:ext cx="5831404" cy="38138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AC1B0-9685-4723-3A7E-F8C20C78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57" y="2157412"/>
            <a:ext cx="6139543" cy="409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AA4EB-E324-F20A-A8A1-1F55BE895D82}"/>
              </a:ext>
            </a:extLst>
          </p:cNvPr>
          <p:cNvSpPr txBox="1"/>
          <p:nvPr/>
        </p:nvSpPr>
        <p:spPr>
          <a:xfrm>
            <a:off x="1112904" y="792737"/>
            <a:ext cx="3870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Power-to-Price by Fuel Type</a:t>
            </a:r>
          </a:p>
        </p:txBody>
      </p:sp>
    </p:spTree>
    <p:extLst>
      <p:ext uri="{BB962C8B-B14F-4D97-AF65-F5344CB8AC3E}">
        <p14:creationId xmlns:p14="http://schemas.microsoft.com/office/powerpoint/2010/main" val="274531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BE66-07A6-BFE1-5EFC-361E0E05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63" y="381593"/>
            <a:ext cx="6044772" cy="1337696"/>
          </a:xfrm>
        </p:spPr>
        <p:txBody>
          <a:bodyPr/>
          <a:lstStyle/>
          <a:p>
            <a:r>
              <a:rPr lang="en-US" b="1"/>
              <a:t>Prediction</a:t>
            </a:r>
            <a:r>
              <a:rPr lang="en-US" b="1">
                <a:ea typeface="+mj-lt"/>
                <a:cs typeface="+mj-lt"/>
              </a:rPr>
              <a:t> with Flask App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9D6EE9-27A9-ECF8-9A03-946510EF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7088"/>
            <a:ext cx="5308826" cy="3895424"/>
          </a:xfr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A485323E-32F5-258F-9926-5F398F6B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097088"/>
            <a:ext cx="4956630" cy="38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84FD-EDCB-1937-29F7-79BA92806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966C-7083-F530-450A-82D00A96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891" y="1984529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Question 4</a:t>
            </a:r>
            <a: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44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Which fuel types retain better value over time? </a:t>
            </a:r>
            <a:br>
              <a:rPr lang="en-US" sz="1600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en-US" sz="1600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4000" b="1" cap="none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1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F8F7-E653-E30D-7983-A394899C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>
                <a:solidFill>
                  <a:schemeClr val="bg1"/>
                </a:solidFill>
                <a:latin typeface="Arial Narrow"/>
              </a:rPr>
              <a:t>Fuel Types</a:t>
            </a:r>
            <a:endParaRPr lang="en-US" sz="4000" b="1">
              <a:solidFill>
                <a:schemeClr val="bg1"/>
              </a:solidFill>
              <a:latin typeface="Arial Narro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C2BD-BC99-4E2E-D576-FDEC23DB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/>
              <a:t>CNG (Compressed Natural Gas):</a:t>
            </a:r>
            <a:r>
              <a:rPr lang="en-US" sz="2800"/>
              <a:t> primarily methane, CNG is stored in a high-pressure tank; environmentally friendly</a:t>
            </a:r>
          </a:p>
          <a:p>
            <a:r>
              <a:rPr lang="en-US" sz="2800" b="1"/>
              <a:t>Petrol (gasoline):</a:t>
            </a:r>
            <a:r>
              <a:rPr lang="en-US" sz="2800"/>
              <a:t> liquid fuel; derived from crude oil; most common </a:t>
            </a:r>
          </a:p>
          <a:p>
            <a:r>
              <a:rPr lang="en-US" sz="2800" b="1"/>
              <a:t>Diesel: </a:t>
            </a:r>
            <a:r>
              <a:rPr lang="en-US" sz="2800"/>
              <a:t>derived from crude oil; can be used for trucks, buses, trains, and cars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2830-77C6-1042-CF93-BC5AB557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48" y="454543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chemeClr val="bg1"/>
                </a:solidFill>
                <a:latin typeface="Arial Narrow"/>
              </a:rPr>
              <a:t>Bar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F6219-2DEC-9DA3-80EB-E22624876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04" y="669969"/>
            <a:ext cx="5821325" cy="10342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graph on tableau: https://utavirtdatapt-vqi5414.slack.com/files/U080LC414DC/F08RMH239S6/project_4_price_retention_viz.twbx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6" name="Picture 5" descr="A graph with red and orange squares&#10;&#10;AI-generated content may be incorrect.">
            <a:extLst>
              <a:ext uri="{FF2B5EF4-FFF2-40B4-BE49-F238E27FC236}">
                <a16:creationId xmlns:a16="http://schemas.microsoft.com/office/drawing/2014/main" id="{C69605E7-C440-57A2-13BA-E73EF734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2" y="1994021"/>
            <a:ext cx="11713304" cy="2298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A97AC-F99D-CD04-F095-FEE8516EC890}"/>
              </a:ext>
            </a:extLst>
          </p:cNvPr>
          <p:cNvSpPr txBox="1"/>
          <p:nvPr/>
        </p:nvSpPr>
        <p:spPr>
          <a:xfrm>
            <a:off x="1060716" y="4566218"/>
            <a:ext cx="36498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/>
              <a:t>Petrol: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Vehicle Age</a:t>
            </a:r>
            <a:r>
              <a:rPr lang="en-US"/>
              <a:t>: Up to 18 yrs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Avg. Price:</a:t>
            </a:r>
            <a:r>
              <a:rPr lang="en-US"/>
              <a:t> 247.3 Lakhs</a:t>
            </a:r>
          </a:p>
          <a:p>
            <a:r>
              <a:rPr lang="en-US"/>
              <a:t>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8FECF-FC80-1F99-92F2-8F605302AC17}"/>
              </a:ext>
            </a:extLst>
          </p:cNvPr>
          <p:cNvSpPr txBox="1"/>
          <p:nvPr/>
        </p:nvSpPr>
        <p:spPr>
          <a:xfrm>
            <a:off x="4406948" y="4571017"/>
            <a:ext cx="33894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Diesel: 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Vehicle Age</a:t>
            </a:r>
            <a:r>
              <a:rPr lang="en-US"/>
              <a:t>: Up to 16 yrs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Avg. Price:</a:t>
            </a:r>
            <a:r>
              <a:rPr lang="en-US"/>
              <a:t> 20.3 Lakhs</a:t>
            </a:r>
          </a:p>
          <a:p>
            <a:pPr marL="742950" lvl="1" indent="-285750">
              <a:buFont typeface="Courier New"/>
              <a:buChar char="o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5492B-7128-CB01-3694-A30D43A5026D}"/>
              </a:ext>
            </a:extLst>
          </p:cNvPr>
          <p:cNvSpPr txBox="1"/>
          <p:nvPr/>
        </p:nvSpPr>
        <p:spPr>
          <a:xfrm>
            <a:off x="7953459" y="4568608"/>
            <a:ext cx="35630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/>
              <a:t>CNG: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Vehicle Age:</a:t>
            </a:r>
            <a:r>
              <a:rPr lang="en-US"/>
              <a:t> Up to 12 yrs</a:t>
            </a:r>
          </a:p>
          <a:p>
            <a:pPr marL="742950" lvl="1" indent="-285750">
              <a:buFont typeface="Courier New"/>
              <a:buChar char="o"/>
            </a:pPr>
            <a:r>
              <a:rPr lang="en-US" u="sng"/>
              <a:t>Avg. Price:</a:t>
            </a:r>
            <a:r>
              <a:rPr lang="en-US"/>
              <a:t> 5.2 Lakhs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01F2-A4C1-2C89-9F3E-C4794286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chemeClr val="bg1"/>
                </a:solidFill>
                <a:latin typeface="Arial Narrow"/>
              </a:rPr>
              <a:t>FINDINGS: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D393-37F4-955F-E9E1-0C31F4E2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4187"/>
            <a:ext cx="10074347" cy="42505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Petrol vehicles tend to maintain a higher value over time, possibly due to being more common in the market; higher demand for this fuel type; longer lifespan.</a:t>
            </a:r>
          </a:p>
          <a:p>
            <a:r>
              <a:rPr lang="en-US" sz="2600"/>
              <a:t>Diesel vehicles have a much lower avg. price and shorter vehicle lifespan; these vehicles may depreciate faster or are lower in demand.</a:t>
            </a:r>
          </a:p>
          <a:p>
            <a:r>
              <a:rPr lang="en-US" sz="2600"/>
              <a:t>CNG has a much lower popularity compared to other fuel types; smaller market for this type of fuel.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20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7106-EF47-A27C-CB86-23BBF57A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99A02AE9-ABB1-2673-DCD9-0FDC26762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80" y="616630"/>
            <a:ext cx="7246577" cy="5784171"/>
          </a:xfrm>
        </p:spPr>
      </p:pic>
    </p:spTree>
    <p:extLst>
      <p:ext uri="{BB962C8B-B14F-4D97-AF65-F5344CB8AC3E}">
        <p14:creationId xmlns:p14="http://schemas.microsoft.com/office/powerpoint/2010/main" val="191444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6E5F0-FE5C-3CD5-750D-F450693FC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B4AD-A5AE-DD51-A059-7240681EA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353" y="-787400"/>
            <a:ext cx="8791575" cy="2387600"/>
          </a:xfrm>
        </p:spPr>
        <p:txBody>
          <a:bodyPr>
            <a:normAutofit/>
          </a:bodyPr>
          <a:lstStyle/>
          <a:p>
            <a:r>
              <a:rPr lang="en-US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Our Purpose: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5F574-2DB7-E724-8228-F7BB29201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0894" y="1988391"/>
            <a:ext cx="8791575" cy="36862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 want to answer the following questions, using various machine learning approaches and displaying crisp visuals for our story. Here’s what we aim to answer:</a:t>
            </a:r>
          </a:p>
          <a:p>
            <a:r>
              <a:rPr lang="en-US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What is the estimated price of a used car given its features? ML – Regression</a:t>
            </a:r>
          </a:p>
          <a:p>
            <a:r>
              <a:rPr lang="en-US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How does depreciation affect resale value based on age/km driven? ML – Regression, Random Forest, Gradient Boosting</a:t>
            </a:r>
          </a:p>
          <a:p>
            <a:r>
              <a:rPr lang="en-US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Which manufacturers or models offer the best power (HP/EP) to price ratio? ML – Ratio/Clustering</a:t>
            </a:r>
          </a:p>
          <a:p>
            <a:r>
              <a:rPr lang="en-US" cap="none">
                <a:solidFill>
                  <a:schemeClr val="bg1"/>
                </a:solidFill>
                <a:latin typeface="Arial Narrow"/>
                <a:cs typeface="Arial Narrow" panose="020B0604020202020204" pitchFamily="34" charset="0"/>
              </a:rPr>
              <a:t>Which fuel types retain better value over time? Tableau </a:t>
            </a:r>
            <a:endParaRPr lang="en-US" cap="none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endParaRPr lang="en-US" cap="none">
              <a:solidFill>
                <a:schemeClr val="bg1"/>
              </a:solidFill>
              <a:latin typeface="Arial Narrow" panose="020B0604020202020204" pitchFamily="34" charset="0"/>
              <a:cs typeface="Arial" panose="020B0604020202020204" pitchFamily="34" charset="0"/>
            </a:endParaRPr>
          </a:p>
          <a:p>
            <a:endParaRPr lang="en-US" cap="non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7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2D89-6587-7F69-0265-8B1D2791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84" y="59674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b="1" cap="none">
                <a:solidFill>
                  <a:schemeClr val="bg1"/>
                </a:solidFill>
                <a:latin typeface="Arial Narrow"/>
                <a:cs typeface="Arial Narrow" panose="020B0604020202020204" pitchFamily="34" charset="0"/>
              </a:rPr>
              <a:t>Final thoughts</a:t>
            </a:r>
          </a:p>
        </p:txBody>
      </p:sp>
      <p:pic>
        <p:nvPicPr>
          <p:cNvPr id="4" name="Content Placeholder 3" descr="Thinking Emoji [Free Download IOS Emojis]">
            <a:extLst>
              <a:ext uri="{FF2B5EF4-FFF2-40B4-BE49-F238E27FC236}">
                <a16:creationId xmlns:a16="http://schemas.microsoft.com/office/drawing/2014/main" id="{F0AF4551-BE53-8DC1-046C-2FB42285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2214" y="4276723"/>
            <a:ext cx="2229373" cy="2366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9B59A-7F43-28AD-F680-5CC70A5DDC5A}"/>
              </a:ext>
            </a:extLst>
          </p:cNvPr>
          <p:cNvSpPr txBox="1"/>
          <p:nvPr/>
        </p:nvSpPr>
        <p:spPr>
          <a:xfrm>
            <a:off x="1674421" y="1793174"/>
            <a:ext cx="93771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🚘 </a:t>
            </a:r>
            <a:r>
              <a:rPr lang="en-US" sz="1400" b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Key Modeling Outcomes</a:t>
            </a: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XGBoost</a:t>
            </a: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achieved the best performance with 91% R² accuracy, outperforming Random Forest and Linear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Random Forest showed strong predictive power and handled nonlinearity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Linear Regression provided a baseline but struggled with real-world pricing complexity.</a:t>
            </a:r>
          </a:p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📉 </a:t>
            </a:r>
            <a:r>
              <a:rPr lang="en-US" sz="1400" b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Insights on Depreciation: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Age and mileage strongly reduce resale value, with depreciation accelerating after 10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Fuel type matters: Petrol vehicles retain value longer than Diesel or CNG.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Mileage bins and car age segments revealed clear pricing decay trends in visual analysis.</a:t>
            </a:r>
          </a:p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⚙️ </a:t>
            </a:r>
            <a:r>
              <a:rPr lang="en-US" sz="1400" b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Power-to-Price Insight: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Non-luxury brands offer better horsepower per dollar, especially in 4–12-year-old cars.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Luxury brands have higher resale prices, but lower power efficiency.</a:t>
            </a:r>
          </a:p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🧠 </a:t>
            </a:r>
            <a:r>
              <a:rPr lang="en-US" sz="1400" b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What We Answered</a:t>
            </a: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✅ How depreciation impacts price over time and mileage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✅ Which fuel types retain more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✅ Which brands offer the best performance-to-price ratios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✅ Whether resale prices can be accurately predicted from features (Yes — 91% accuracy)</a:t>
            </a:r>
          </a:p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🌐 </a:t>
            </a:r>
            <a:r>
              <a:rPr lang="en-US" sz="1400" b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Final Deliverable:</a:t>
            </a:r>
          </a:p>
          <a:p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 full-stack Flask web app enabling: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Real-time resale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Power-to-price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Interactive dashboards for buyers and analysts</a:t>
            </a:r>
          </a:p>
        </p:txBody>
      </p:sp>
    </p:spTree>
    <p:extLst>
      <p:ext uri="{BB962C8B-B14F-4D97-AF65-F5344CB8AC3E}">
        <p14:creationId xmlns:p14="http://schemas.microsoft.com/office/powerpoint/2010/main" val="16791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5344-2F09-6C07-F17F-94532A92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arrow" panose="020B0604020202020204" pitchFamily="34" charset="0"/>
                <a:cs typeface="Arial Narrow" panose="020B0604020202020204" pitchFamily="34" charset="0"/>
              </a:rPr>
              <a:t>What are we looking at???</a:t>
            </a:r>
          </a:p>
        </p:txBody>
      </p:sp>
      <p:pic>
        <p:nvPicPr>
          <p:cNvPr id="5" name="Content Placeholder 4" descr="A diagram of a workflow&#10;&#10;Description automatically generated">
            <a:extLst>
              <a:ext uri="{FF2B5EF4-FFF2-40B4-BE49-F238E27FC236}">
                <a16:creationId xmlns:a16="http://schemas.microsoft.com/office/drawing/2014/main" id="{1CBDF6A4-2FDF-BA86-336E-1D987716D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1" y="2205945"/>
            <a:ext cx="9114971" cy="4367144"/>
          </a:xfrm>
        </p:spPr>
      </p:pic>
    </p:spTree>
    <p:extLst>
      <p:ext uri="{BB962C8B-B14F-4D97-AF65-F5344CB8AC3E}">
        <p14:creationId xmlns:p14="http://schemas.microsoft.com/office/powerpoint/2010/main" val="80949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9BED0-BD6E-279D-1349-E3F063DE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38" name="Rectangle 1037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C4168-3562-4B20-1C8B-9167D919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 sz="3000" b="1" cap="none">
                <a:latin typeface="Arial Narrow" panose="020B0604020202020204" pitchFamily="34" charset="0"/>
                <a:cs typeface="Arial Narrow" panose="020B0604020202020204" pitchFamily="34" charset="0"/>
              </a:rPr>
              <a:t>Question 1: What is the estimated price of a used car given its features? ML – Regression</a:t>
            </a:r>
            <a:br>
              <a:rPr lang="en-US" sz="3000" b="1" cap="none"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3000" b="1" cap="none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033" name="Picture 1032" descr="Speedometer">
            <a:extLst>
              <a:ext uri="{FF2B5EF4-FFF2-40B4-BE49-F238E27FC236}">
                <a16:creationId xmlns:a16="http://schemas.microsoft.com/office/drawing/2014/main" id="{9ED6EFEE-7D7C-18F0-8E0D-098720DCDD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34" r="22181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42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4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6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7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8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9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0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3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4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6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1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2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3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4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7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0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1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2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3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4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6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7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8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9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0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3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5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98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0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1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3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4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5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6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7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4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4E00-B80A-C9A2-912C-E035D562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arrow" panose="020B0604020202020204" pitchFamily="34" charset="0"/>
                <a:cs typeface="Arial Narrow" panose="020B0604020202020204" pitchFamily="34" charset="0"/>
              </a:rPr>
              <a:t>Distro of Car Prices!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41EA2-F15B-F78C-82B9-34ED2BB6D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263" y="2286794"/>
            <a:ext cx="5448300" cy="3467100"/>
          </a:xfrm>
        </p:spPr>
      </p:pic>
    </p:spTree>
    <p:extLst>
      <p:ext uri="{BB962C8B-B14F-4D97-AF65-F5344CB8AC3E}">
        <p14:creationId xmlns:p14="http://schemas.microsoft.com/office/powerpoint/2010/main" val="345082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D094-4E57-675B-B822-65639ACC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arrow" panose="020B0604020202020204" pitchFamily="34" charset="0"/>
                <a:cs typeface="Arial Narrow" panose="020B0604020202020204" pitchFamily="34" charset="0"/>
              </a:rPr>
              <a:t>Price vs Mileage!</a:t>
            </a:r>
          </a:p>
        </p:txBody>
      </p:sp>
      <p:pic>
        <p:nvPicPr>
          <p:cNvPr id="5" name="Content Placeholder 4" descr="A graph showing a number of blue squares&#10;&#10;Description automatically generated">
            <a:extLst>
              <a:ext uri="{FF2B5EF4-FFF2-40B4-BE49-F238E27FC236}">
                <a16:creationId xmlns:a16="http://schemas.microsoft.com/office/drawing/2014/main" id="{6FD22C65-91C3-A598-7C26-DBD5AB129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980" y="2249488"/>
            <a:ext cx="5930866" cy="3541712"/>
          </a:xfrm>
        </p:spPr>
      </p:pic>
    </p:spTree>
    <p:extLst>
      <p:ext uri="{BB962C8B-B14F-4D97-AF65-F5344CB8AC3E}">
        <p14:creationId xmlns:p14="http://schemas.microsoft.com/office/powerpoint/2010/main" val="13277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C04E-3CD8-22E6-C233-E70CDC70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BEE9-FB57-2151-5980-B967E210D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105" y="1697318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sz="44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Question 2</a:t>
            </a:r>
            <a: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44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How does depreciation affect resale value based on age/km driven? ML – Regression, Random Forest, Gradient Boosting</a:t>
            </a:r>
            <a:br>
              <a:rPr lang="en-US" sz="1600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en-US" sz="1600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en-US" sz="4000" b="1" cap="none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4000" b="1" cap="none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3" name="Picture 2" descr="Explore The Power Of Random Forests In Machine Learning">
            <a:extLst>
              <a:ext uri="{FF2B5EF4-FFF2-40B4-BE49-F238E27FC236}">
                <a16:creationId xmlns:a16="http://schemas.microsoft.com/office/drawing/2014/main" id="{F4AAC674-D9AE-670C-9B39-6E84298A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55" y="3036860"/>
            <a:ext cx="5800845" cy="30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9FD8-C18C-F097-D2A9-B4EE3B4F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30" y="247651"/>
            <a:ext cx="3856037" cy="1639884"/>
          </a:xfrm>
        </p:spPr>
        <p:txBody>
          <a:bodyPr>
            <a:normAutofit/>
          </a:bodyPr>
          <a:lstStyle/>
          <a:p>
            <a:r>
              <a:rPr lang="en-US" sz="2400" cap="none">
                <a:solidFill>
                  <a:schemeClr val="bg1"/>
                </a:solidFill>
                <a:latin typeface="Arial Narrow"/>
                <a:cs typeface="Arial"/>
              </a:rPr>
              <a:t>Model</a:t>
            </a:r>
            <a:r>
              <a:rPr lang="en-US" sz="2400">
                <a:solidFill>
                  <a:schemeClr val="bg1"/>
                </a:solidFill>
                <a:latin typeface="Arial Narrow"/>
                <a:cs typeface="Arial"/>
              </a:rPr>
              <a:t> </a:t>
            </a:r>
            <a:r>
              <a:rPr lang="en-US" sz="2400" cap="none">
                <a:solidFill>
                  <a:schemeClr val="bg1"/>
                </a:solidFill>
                <a:latin typeface="Arial Narrow"/>
                <a:cs typeface="Arial"/>
              </a:rPr>
              <a:t>Accuracy</a:t>
            </a:r>
            <a:r>
              <a:rPr lang="en-US" sz="2400">
                <a:solidFill>
                  <a:schemeClr val="bg1"/>
                </a:solidFill>
                <a:latin typeface="Arial Narrow"/>
                <a:cs typeface="Arial"/>
              </a:rPr>
              <a:t>: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3EEA1-A172-707A-DCFF-11F6830CF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100">
                <a:solidFill>
                  <a:schemeClr val="bg1"/>
                </a:solidFill>
                <a:latin typeface="Arial Narrow"/>
              </a:rPr>
              <a:t>Three regression models were evaluated to predict log-transformed resale price:</a:t>
            </a:r>
          </a:p>
          <a:p>
            <a:r>
              <a:rPr lang="en-US" sz="1100" b="1">
                <a:solidFill>
                  <a:schemeClr val="bg1"/>
                </a:solidFill>
                <a:latin typeface="Arial Narrow"/>
              </a:rPr>
              <a:t>1. Linear Regression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R²: Lower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RMSE: Higher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Struggled with nonlinearity</a:t>
            </a:r>
          </a:p>
          <a:p>
            <a:endParaRPr lang="en-US" sz="1100">
              <a:solidFill>
                <a:schemeClr val="bg1"/>
              </a:solidFill>
              <a:latin typeface="Arial Narrow"/>
            </a:endParaRPr>
          </a:p>
          <a:p>
            <a:r>
              <a:rPr lang="en-US" sz="1100" b="1">
                <a:solidFill>
                  <a:schemeClr val="bg1"/>
                </a:solidFill>
                <a:latin typeface="Arial Narrow"/>
              </a:rPr>
              <a:t>2. Gradient Boosting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R²: Strong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RMSE: Moderate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Performed well on nonlinear trends</a:t>
            </a:r>
          </a:p>
          <a:p>
            <a:endParaRPr lang="en-US" sz="1100">
              <a:solidFill>
                <a:schemeClr val="bg1"/>
              </a:solidFill>
              <a:latin typeface="Arial Narrow"/>
            </a:endParaRPr>
          </a:p>
          <a:p>
            <a:r>
              <a:rPr lang="en-US" sz="1100" b="1">
                <a:solidFill>
                  <a:schemeClr val="bg1"/>
                </a:solidFill>
                <a:latin typeface="Arial Narrow"/>
              </a:rPr>
              <a:t>3. Random Forest Regressor (Tuned)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🏆 Highest R² score</a:t>
            </a:r>
          </a:p>
          <a:p>
            <a:r>
              <a:rPr lang="en-US" sz="1100">
                <a:solidFill>
                  <a:schemeClr val="bg1"/>
                </a:solidFill>
                <a:latin typeface="Arial Narrow"/>
              </a:rPr>
              <a:t>   - ✅ Lowest RMSE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473B0F-1E7C-E7A5-989A-2F485787D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8BB00E6-93FC-B537-ED86-E9C17D9D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1885950"/>
            <a:ext cx="417766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6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CA50-B1DA-15F6-3AB4-5F2D5514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592084"/>
            <a:ext cx="3856037" cy="851608"/>
          </a:xfrm>
        </p:spPr>
        <p:txBody>
          <a:bodyPr/>
          <a:lstStyle/>
          <a:p>
            <a:r>
              <a:rPr lang="en-US" sz="1200">
                <a:solidFill>
                  <a:schemeClr val="bg1"/>
                </a:solidFill>
                <a:latin typeface="Arial Narrow"/>
              </a:rPr>
              <a:t>Key Questions Answered: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15596-0743-33C5-76A1-42C3F5E2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 b="1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✔️ **How does depreciation affect resale value based on age and kilometers?**</a:t>
            </a:r>
            <a:endParaRPr lang="en-US" sz="1200" b="1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Price drops with age (</a:t>
            </a:r>
            <a:r>
              <a:rPr lang="en-US" sz="1200" err="1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car_age</a:t>
            </a: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)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Higher milage increases depreciation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Visualized via grouped line &amp; scatter plots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 b="1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✔️ **Do fuel types depreciate differently?**</a:t>
            </a:r>
            <a:endParaRPr lang="en-US" sz="1200" b="1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Yes: Hybrids, Gasoline, Diesel show different curves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Segmented line chart showed clear variance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endParaRPr lang="en-US" sz="1200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 b="1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✔️ **Can price be accurately predicted?**</a:t>
            </a:r>
            <a:endParaRPr lang="en-US" sz="1200" b="1">
              <a:solidFill>
                <a:schemeClr val="bg1"/>
              </a:solidFill>
              <a:latin typeface="Arial Narrow"/>
            </a:endParaRPr>
          </a:p>
          <a:p>
            <a:pPr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Yes — especially with Random Forest</a:t>
            </a:r>
            <a:endParaRPr lang="en-US" sz="1200">
              <a:solidFill>
                <a:schemeClr val="bg1"/>
              </a:solidFill>
              <a:latin typeface="Arial Narrow"/>
            </a:endParaRP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Arial Narrow"/>
                <a:ea typeface="+mn-lt"/>
                <a:cs typeface="+mn-lt"/>
              </a:rPr>
              <a:t>- Nonlinear models clearly outperformed Linear Regression</a:t>
            </a:r>
            <a:endParaRPr lang="en-US" sz="1200">
              <a:solidFill>
                <a:schemeClr val="bg1"/>
              </a:solidFill>
              <a:latin typeface="Arial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3CA53-3CFB-85D8-C46B-DEFB1A97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49" y="1016000"/>
            <a:ext cx="4204544" cy="2680139"/>
          </a:xfrm>
          <a:prstGeom prst="rect">
            <a:avLst/>
          </a:prstGeom>
        </p:spPr>
      </p:pic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ACDAD8A-A17B-0419-706C-48F3422E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90" y="3800354"/>
            <a:ext cx="4196577" cy="24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74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921</Words>
  <Application>Microsoft Macintosh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Courier New</vt:lpstr>
      <vt:lpstr>Tw Cen MT</vt:lpstr>
      <vt:lpstr>Circuit</vt:lpstr>
      <vt:lpstr>Revving Up Resale: A Machine Learning Approach to Used Car Valuation. </vt:lpstr>
      <vt:lpstr>Our Purpose:</vt:lpstr>
      <vt:lpstr>What are we looking at???</vt:lpstr>
      <vt:lpstr>Question 1: What is the estimated price of a used car given its features? ML – Regression </vt:lpstr>
      <vt:lpstr>Distro of Car Prices! </vt:lpstr>
      <vt:lpstr>Price vs Mileage!</vt:lpstr>
      <vt:lpstr>Question 2: How does depreciation affect resale value based on age/km driven? ML – Regression, Random Forest, Gradient Boosting   </vt:lpstr>
      <vt:lpstr>Model Accuracy: </vt:lpstr>
      <vt:lpstr>Key Questions Answered: </vt:lpstr>
      <vt:lpstr>Conclusion?</vt:lpstr>
      <vt:lpstr>Question 3: Which manufacturers or models offer the best power (HP/EP) to price ratio? ML – Ratio/Clustering  </vt:lpstr>
      <vt:lpstr>What does the power-to-price ratio reveal about luxury brands compared to others? </vt:lpstr>
      <vt:lpstr>Power-to-Price by Vehicle Age </vt:lpstr>
      <vt:lpstr>Prediction with Flask App </vt:lpstr>
      <vt:lpstr>Question 4: Which fuel types retain better value over time?    </vt:lpstr>
      <vt:lpstr>Fuel Types</vt:lpstr>
      <vt:lpstr>Bar Graph</vt:lpstr>
      <vt:lpstr>FINDINGS:</vt:lpstr>
      <vt:lpstr>PowerPoint Presentation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Knowles</dc:creator>
  <cp:lastModifiedBy>Greg Knowles</cp:lastModifiedBy>
  <cp:revision>1</cp:revision>
  <dcterms:created xsi:type="dcterms:W3CDTF">2025-05-09T01:27:26Z</dcterms:created>
  <dcterms:modified xsi:type="dcterms:W3CDTF">2025-05-15T01:07:14Z</dcterms:modified>
</cp:coreProperties>
</file>